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76"/>
  </p:notesMasterIdLst>
  <p:sldIdLst>
    <p:sldId id="316" r:id="rId2"/>
    <p:sldId id="300" r:id="rId3"/>
    <p:sldId id="302" r:id="rId4"/>
    <p:sldId id="299" r:id="rId5"/>
    <p:sldId id="258" r:id="rId6"/>
    <p:sldId id="317" r:id="rId7"/>
    <p:sldId id="259" r:id="rId8"/>
    <p:sldId id="307" r:id="rId9"/>
    <p:sldId id="270" r:id="rId10"/>
    <p:sldId id="260" r:id="rId11"/>
    <p:sldId id="347" r:id="rId12"/>
    <p:sldId id="263" r:id="rId13"/>
    <p:sldId id="261" r:id="rId14"/>
    <p:sldId id="262" r:id="rId15"/>
    <p:sldId id="334" r:id="rId16"/>
    <p:sldId id="265" r:id="rId17"/>
    <p:sldId id="266" r:id="rId18"/>
    <p:sldId id="274" r:id="rId19"/>
    <p:sldId id="267" r:id="rId20"/>
    <p:sldId id="268" r:id="rId21"/>
    <p:sldId id="276" r:id="rId22"/>
    <p:sldId id="281" r:id="rId23"/>
    <p:sldId id="269" r:id="rId24"/>
    <p:sldId id="271" r:id="rId25"/>
    <p:sldId id="273" r:id="rId26"/>
    <p:sldId id="346" r:id="rId27"/>
    <p:sldId id="296" r:id="rId28"/>
    <p:sldId id="298" r:id="rId29"/>
    <p:sldId id="277" r:id="rId30"/>
    <p:sldId id="278" r:id="rId31"/>
    <p:sldId id="279" r:id="rId32"/>
    <p:sldId id="280" r:id="rId33"/>
    <p:sldId id="318" r:id="rId34"/>
    <p:sldId id="283" r:id="rId35"/>
    <p:sldId id="284" r:id="rId36"/>
    <p:sldId id="335" r:id="rId37"/>
    <p:sldId id="304" r:id="rId38"/>
    <p:sldId id="306" r:id="rId39"/>
    <p:sldId id="336" r:id="rId40"/>
    <p:sldId id="286" r:id="rId41"/>
    <p:sldId id="288" r:id="rId42"/>
    <p:sldId id="289" r:id="rId43"/>
    <p:sldId id="337" r:id="rId44"/>
    <p:sldId id="291" r:id="rId45"/>
    <p:sldId id="294" r:id="rId46"/>
    <p:sldId id="293" r:id="rId47"/>
    <p:sldId id="338" r:id="rId48"/>
    <p:sldId id="305" r:id="rId49"/>
    <p:sldId id="339" r:id="rId50"/>
    <p:sldId id="295" r:id="rId51"/>
    <p:sldId id="309" r:id="rId52"/>
    <p:sldId id="310" r:id="rId53"/>
    <p:sldId id="311" r:id="rId54"/>
    <p:sldId id="340" r:id="rId55"/>
    <p:sldId id="312" r:id="rId56"/>
    <p:sldId id="341" r:id="rId57"/>
    <p:sldId id="315" r:id="rId58"/>
    <p:sldId id="319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42" r:id="rId70"/>
    <p:sldId id="343" r:id="rId71"/>
    <p:sldId id="344" r:id="rId72"/>
    <p:sldId id="345" r:id="rId73"/>
    <p:sldId id="332" r:id="rId74"/>
    <p:sldId id="333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úvod" id="{604ADE23-84DA-4A7C-BCE6-FA9BF1244CFA}">
          <p14:sldIdLst>
            <p14:sldId id="316"/>
            <p14:sldId id="300"/>
            <p14:sldId id="302"/>
            <p14:sldId id="299"/>
            <p14:sldId id="258"/>
            <p14:sldId id="317"/>
            <p14:sldId id="259"/>
            <p14:sldId id="307"/>
            <p14:sldId id="270"/>
          </p14:sldIdLst>
        </p14:section>
        <p14:section name="čištění dat" id="{7036C5CB-1E59-43A6-9EC1-998D2EC4A94A}">
          <p14:sldIdLst>
            <p14:sldId id="260"/>
            <p14:sldId id="347"/>
            <p14:sldId id="263"/>
            <p14:sldId id="261"/>
            <p14:sldId id="262"/>
            <p14:sldId id="334"/>
          </p14:sldIdLst>
        </p14:section>
        <p14:section name="uživatelé" id="{429565E7-7569-4113-9649-A5DCAEA99620}">
          <p14:sldIdLst>
            <p14:sldId id="265"/>
            <p14:sldId id="266"/>
            <p14:sldId id="274"/>
          </p14:sldIdLst>
        </p14:section>
        <p14:section name="anime-obecné" id="{58B44230-A7E3-4EF1-B8B5-23C2A9E72039}">
          <p14:sldIdLst>
            <p14:sldId id="267"/>
            <p14:sldId id="268"/>
          </p14:sldIdLst>
        </p14:section>
        <p14:section name="rating" id="{D456256D-2DE3-4DB6-9E5E-BB011AD8EA94}">
          <p14:sldIdLst>
            <p14:sldId id="276"/>
            <p14:sldId id="281"/>
          </p14:sldIdLst>
        </p14:section>
        <p14:section name="vývoj v čase" id="{8D540CC0-EC79-43FD-9EB5-3B4807C9F46D}">
          <p14:sldIdLst>
            <p14:sldId id="269"/>
            <p14:sldId id="271"/>
            <p14:sldId id="273"/>
            <p14:sldId id="346"/>
            <p14:sldId id="296"/>
            <p14:sldId id="298"/>
            <p14:sldId id="277"/>
            <p14:sldId id="278"/>
            <p14:sldId id="279"/>
            <p14:sldId id="280"/>
            <p14:sldId id="318"/>
          </p14:sldIdLst>
        </p14:section>
        <p14:section name="studia" id="{D008F948-3EEA-4B06-9D2C-1CA2116EA216}">
          <p14:sldIdLst>
            <p14:sldId id="283"/>
            <p14:sldId id="284"/>
            <p14:sldId id="335"/>
            <p14:sldId id="304"/>
            <p14:sldId id="306"/>
            <p14:sldId id="336"/>
            <p14:sldId id="286"/>
            <p14:sldId id="288"/>
            <p14:sldId id="289"/>
            <p14:sldId id="337"/>
            <p14:sldId id="291"/>
            <p14:sldId id="294"/>
            <p14:sldId id="293"/>
            <p14:sldId id="338"/>
            <p14:sldId id="305"/>
            <p14:sldId id="339"/>
            <p14:sldId id="295"/>
          </p14:sldIdLst>
        </p14:section>
        <p14:section name="prvky-anime" id="{B4A69252-CBC5-4EFC-BF8F-0FD3E484489A}">
          <p14:sldIdLst>
            <p14:sldId id="309"/>
            <p14:sldId id="310"/>
            <p14:sldId id="311"/>
            <p14:sldId id="340"/>
            <p14:sldId id="312"/>
            <p14:sldId id="341"/>
            <p14:sldId id="315"/>
          </p14:sldIdLst>
        </p14:section>
        <p14:section name="uživatelé" id="{84CF507B-1DC4-4A9A-897A-CAE62B2864E1}">
          <p14:sldIdLst>
            <p14:sldId id="319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42"/>
            <p14:sldId id="343"/>
            <p14:sldId id="344"/>
            <p14:sldId id="345"/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3" autoAdjust="0"/>
    <p:restoredTop sz="94660"/>
  </p:normalViewPr>
  <p:slideViewPr>
    <p:cSldViewPr snapToGrid="0">
      <p:cViewPr varScale="1">
        <p:scale>
          <a:sx n="98" d="100"/>
          <a:sy n="98" d="100"/>
        </p:scale>
        <p:origin x="90" y="1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284E9-4788-4921-A03B-D566257EA784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E2F8F-EB80-4B20-8D8B-DA56F205568E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977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5E2F8F-EB80-4B20-8D8B-DA56F205568E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939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4976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9351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3723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8084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 s citac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6389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vda nebo neprav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1456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3852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684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203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978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220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50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832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5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395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3410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DCCAC-0276-4B7C-9D38-182520C1F43C}" type="datetimeFigureOut">
              <a:rPr lang="cs-CZ" smtClean="0"/>
              <a:t>10.03.2019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A503A9-C7F3-4DC4-8063-65E182C7D25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983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myanimelist.net/anime/genre/2/Adventure" TargetMode="External"/><Relationship Id="rId7" Type="http://schemas.openxmlformats.org/officeDocument/2006/relationships/hyperlink" Target="https://myanimelist.net/anime/genre/16/Magic" TargetMode="External"/><Relationship Id="rId2" Type="http://schemas.openxmlformats.org/officeDocument/2006/relationships/hyperlink" Target="https://myanimelist.net/anime/genre/1/A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yanimelist.net/anime/genre/22/Romance" TargetMode="External"/><Relationship Id="rId5" Type="http://schemas.openxmlformats.org/officeDocument/2006/relationships/hyperlink" Target="https://myanimelist.net/anime/genre/11/Game" TargetMode="External"/><Relationship Id="rId4" Type="http://schemas.openxmlformats.org/officeDocument/2006/relationships/hyperlink" Target="https://myanimelist.net/anime/genre/10/Fantas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520.png"/><Relationship Id="rId4" Type="http://schemas.openxmlformats.org/officeDocument/2006/relationships/image" Target="../media/image49.png"/><Relationship Id="rId9" Type="http://schemas.openxmlformats.org/officeDocument/2006/relationships/image" Target="../media/image54.gi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618DA2-29B8-4057-97CA-937C59ED2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399" y="878182"/>
            <a:ext cx="5263815" cy="2950889"/>
          </a:xfrm>
        </p:spPr>
        <p:txBody>
          <a:bodyPr/>
          <a:lstStyle/>
          <a:p>
            <a:pPr algn="l"/>
            <a:r>
              <a:rPr lang="cs-CZ" dirty="0" err="1"/>
              <a:t>MyAnimeList</a:t>
            </a:r>
            <a:r>
              <a:rPr lang="cs-CZ" dirty="0"/>
              <a:t> očima datového vědce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9464692-97DA-4344-8E23-4FEAB2898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062" y="4369614"/>
            <a:ext cx="3565825" cy="1096899"/>
          </a:xfrm>
        </p:spPr>
        <p:txBody>
          <a:bodyPr/>
          <a:lstStyle/>
          <a:p>
            <a:r>
              <a:rPr lang="cs-CZ" dirty="0" err="1"/>
              <a:t>Techromancer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03D40C26-80BD-447A-95F9-C6AC394CE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-1"/>
          <a:stretch/>
        </p:blipFill>
        <p:spPr>
          <a:xfrm>
            <a:off x="6769383" y="0"/>
            <a:ext cx="5422617" cy="3332285"/>
          </a:xfrm>
          <a:prstGeom prst="rect">
            <a:avLst/>
          </a:prstGeom>
        </p:spPr>
      </p:pic>
      <p:pic>
        <p:nvPicPr>
          <p:cNvPr id="7" name="Picture 2" descr="https://scontent-frt3-1.xx.fbcdn.net/v/t1.15752-9/33870845_10210102362875454_3840742717395042304_n.jpg?_nc_cat=0&amp;oh=2d65a067a2213769ba08748fc3383d69&amp;oe=5BD93FCD">
            <a:extLst>
              <a:ext uri="{FF2B5EF4-FFF2-40B4-BE49-F238E27FC236}">
                <a16:creationId xmlns:a16="http://schemas.microsoft.com/office/drawing/2014/main" id="{2879D672-A408-48A3-8BE6-B2D057350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930" y="3285890"/>
            <a:ext cx="5712069" cy="357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193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560EBA-C572-4453-9E25-461B9901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Základní čištění dat</a:t>
            </a:r>
            <a:r>
              <a:rPr lang="cs-CZ" dirty="0">
                <a:solidFill>
                  <a:srgbClr val="FF0000"/>
                </a:solidFill>
              </a:rPr>
              <a:t> TODO: upravit pokud budou nová data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B50F6A6-CBF2-4D19-90C9-10F55CFD2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108 tisíc uživatelů má datum narození, bydliště a pohlaví</a:t>
            </a:r>
          </a:p>
          <a:p>
            <a:r>
              <a:rPr lang="cs-CZ" dirty="0"/>
              <a:t>31 milionů záznamů v </a:t>
            </a:r>
            <a:r>
              <a:rPr lang="cs-CZ" dirty="0" err="1"/>
              <a:t>animelistech</a:t>
            </a:r>
            <a:endParaRPr lang="cs-CZ" dirty="0"/>
          </a:p>
          <a:p>
            <a:r>
              <a:rPr lang="cs-CZ" dirty="0"/>
              <a:t>6668 anime s kompletními informacemi o studiu, zdroji adaptace, a již vysílaných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34172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7C4F4-D1E9-45B2-8C19-A856F89A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Špatná data, co jsou vlastně správná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BB747-EDF5-43C9-935C-F837A533A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programování jsou kromě jiného prázdné hodnoty, zvané „NULL“, nebo taky </a:t>
            </a:r>
            <a:r>
              <a:rPr lang="cs-CZ" dirty="0" err="1"/>
              <a:t>NaN</a:t>
            </a:r>
            <a:r>
              <a:rPr lang="cs-CZ" dirty="0"/>
              <a:t>, nebo </a:t>
            </a:r>
            <a:r>
              <a:rPr lang="cs-CZ" dirty="0" err="1"/>
              <a:t>None</a:t>
            </a:r>
            <a:r>
              <a:rPr lang="cs-CZ" dirty="0"/>
              <a:t>.</a:t>
            </a:r>
          </a:p>
          <a:p>
            <a:r>
              <a:rPr lang="cs-CZ" dirty="0"/>
              <a:t>Některé programátorské knihovny automaticky konvertují textové </a:t>
            </a:r>
            <a:r>
              <a:rPr lang="cs-CZ" dirty="0" err="1"/>
              <a:t>null</a:t>
            </a:r>
            <a:r>
              <a:rPr lang="cs-CZ" dirty="0"/>
              <a:t> hodnoty na prázdné.</a:t>
            </a:r>
          </a:p>
          <a:p>
            <a:r>
              <a:rPr lang="cs-CZ" dirty="0"/>
              <a:t>Způsobí chyby v programech.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191FF-7968-460B-B399-FD449670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166" y="3429001"/>
            <a:ext cx="5007428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16CDAE-C59E-44B6-ACBE-E00F4C802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94" y="1589940"/>
            <a:ext cx="2353003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7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Všichni lžou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83360B24-DFFB-4917-A612-20A769D30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437"/>
            <a:ext cx="12192000" cy="424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39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E2B4AB-462B-44AF-9813-924D02B8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Vynášení odpadků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8D20286-9F1B-41A9-9AAE-97311BD3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MAL nevaliduje počet viděných epizod</a:t>
            </a:r>
          </a:p>
          <a:p>
            <a:pPr lvl="1"/>
            <a:r>
              <a:rPr lang="cs-CZ" dirty="0"/>
              <a:t>To se promítá do </a:t>
            </a:r>
            <a:r>
              <a:rPr lang="cs-CZ" dirty="0" err="1"/>
              <a:t>watch</a:t>
            </a:r>
            <a:r>
              <a:rPr lang="cs-CZ" dirty="0"/>
              <a:t> </a:t>
            </a:r>
            <a:r>
              <a:rPr lang="cs-CZ" dirty="0" err="1"/>
              <a:t>time</a:t>
            </a:r>
            <a:r>
              <a:rPr lang="cs-CZ" dirty="0"/>
              <a:t> a počtu viděných epizod</a:t>
            </a:r>
          </a:p>
          <a:p>
            <a:r>
              <a:rPr lang="cs-CZ" dirty="0"/>
              <a:t>Lidé chtějí větší e-penis</a:t>
            </a:r>
          </a:p>
          <a:p>
            <a:pPr lvl="1"/>
            <a:r>
              <a:rPr lang="cs-CZ" dirty="0"/>
              <a:t>25 lidí si vyplnilo</a:t>
            </a:r>
          </a:p>
          <a:p>
            <a:pPr lvl="1"/>
            <a:r>
              <a:rPr lang="cs-CZ" dirty="0"/>
              <a:t>1863 záznamů v </a:t>
            </a:r>
            <a:r>
              <a:rPr lang="cs-CZ" dirty="0" err="1"/>
              <a:t>animelistech</a:t>
            </a:r>
            <a:r>
              <a:rPr lang="cs-CZ" dirty="0"/>
              <a:t>, že viděli 65535 dílů</a:t>
            </a:r>
          </a:p>
          <a:p>
            <a:pPr lvl="1"/>
            <a:r>
              <a:rPr lang="cs-CZ" dirty="0"/>
              <a:t>Uint16 </a:t>
            </a:r>
            <a:r>
              <a:rPr lang="cs-CZ" dirty="0" err="1"/>
              <a:t>max</a:t>
            </a:r>
            <a:r>
              <a:rPr lang="cs-CZ" dirty="0"/>
              <a:t>, největší možný počet epizod na </a:t>
            </a:r>
            <a:r>
              <a:rPr lang="cs-CZ" dirty="0" err="1"/>
              <a:t>MALu</a:t>
            </a:r>
            <a:endParaRPr lang="cs-CZ" dirty="0"/>
          </a:p>
          <a:p>
            <a:r>
              <a:rPr lang="cs-CZ" dirty="0"/>
              <a:t>Lidé neumí vyplňovat počet epizod</a:t>
            </a:r>
          </a:p>
          <a:p>
            <a:pPr lvl="1"/>
            <a:r>
              <a:rPr lang="cs-CZ" dirty="0"/>
              <a:t>45905 uživatelů</a:t>
            </a:r>
          </a:p>
          <a:p>
            <a:pPr lvl="1"/>
            <a:r>
              <a:rPr lang="cs-CZ" dirty="0"/>
              <a:t>97931 záznamů se špatně vyplněným počtem epizod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18849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21" name="Zástupný symbol pro obsah 20">
            <a:extLst>
              <a:ext uri="{FF2B5EF4-FFF2-40B4-BE49-F238E27FC236}">
                <a16:creationId xmlns:a16="http://schemas.microsoft.com/office/drawing/2014/main" id="{0A8683D3-098D-4606-91C8-B57E07EA9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286"/>
            <a:ext cx="9107424" cy="5715563"/>
          </a:xfrm>
        </p:spPr>
      </p:pic>
    </p:spTree>
    <p:extLst>
      <p:ext uri="{BB962C8B-B14F-4D97-AF65-F5344CB8AC3E}">
        <p14:creationId xmlns:p14="http://schemas.microsoft.com/office/powerpoint/2010/main" val="1565105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58D000-5621-4C21-848E-42080AF8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Vliv znamení na šanci, že budete </a:t>
            </a:r>
            <a:r>
              <a:rPr lang="cs-CZ" dirty="0" err="1"/>
              <a:t>otaku</a:t>
            </a:r>
            <a:endParaRPr lang="cs-CZ" dirty="0"/>
          </a:p>
        </p:txBody>
      </p:sp>
      <p:pic>
        <p:nvPicPr>
          <p:cNvPr id="6" name="Zástupný symbol pro obsah 5">
            <a:extLst>
              <a:ext uri="{FF2B5EF4-FFF2-40B4-BE49-F238E27FC236}">
                <a16:creationId xmlns:a16="http://schemas.microsoft.com/office/drawing/2014/main" id="{A4291ABA-4324-44D5-AFF1-7408877EF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2230"/>
            <a:ext cx="8596668" cy="5754795"/>
          </a:xfrm>
        </p:spPr>
      </p:pic>
    </p:spTree>
    <p:extLst>
      <p:ext uri="{BB962C8B-B14F-4D97-AF65-F5344CB8AC3E}">
        <p14:creationId xmlns:p14="http://schemas.microsoft.com/office/powerpoint/2010/main" val="2282963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4FFB36-E2C2-4B99-AB20-E2FBA283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07330" cy="1320800"/>
          </a:xfrm>
        </p:spPr>
        <p:txBody>
          <a:bodyPr/>
          <a:lstStyle/>
          <a:p>
            <a:r>
              <a:rPr lang="cs-CZ" dirty="0"/>
              <a:t>Kdo je na </a:t>
            </a:r>
            <a:r>
              <a:rPr lang="cs-CZ" dirty="0" err="1"/>
              <a:t>MyAnimeListu</a:t>
            </a:r>
            <a:r>
              <a:rPr lang="cs-CZ" dirty="0"/>
              <a:t> – pohlaví/gender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F90A7C4-DE87-4964-BC35-11E4D79A5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8477"/>
            <a:ext cx="8915400" cy="5536836"/>
          </a:xfrm>
        </p:spPr>
      </p:pic>
    </p:spTree>
    <p:extLst>
      <p:ext uri="{BB962C8B-B14F-4D97-AF65-F5344CB8AC3E}">
        <p14:creationId xmlns:p14="http://schemas.microsoft.com/office/powerpoint/2010/main" val="1937906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89EE68-A261-4F97-9E18-287AD75AB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Kdo je na MyAnimeListu – věk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D1515BE-42D8-4F75-85CC-A87AE2B3F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46230"/>
            <a:ext cx="8758561" cy="4351338"/>
          </a:xfrm>
        </p:spPr>
        <p:txBody>
          <a:bodyPr/>
          <a:lstStyle/>
          <a:p>
            <a:r>
              <a:rPr lang="cs-CZ" dirty="0"/>
              <a:t>MAL zachycuje pouze určitou generaci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07BC4E42-FB3E-4E0E-B81D-280525D82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051"/>
            <a:ext cx="8302752" cy="518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24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BA967A-08D4-4997-89F7-2524BD83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Kdy přišli </a:t>
            </a:r>
            <a:r>
              <a:rPr lang="cs-CZ" dirty="0" err="1"/>
              <a:t>otaku</a:t>
            </a:r>
            <a:r>
              <a:rPr lang="cs-CZ" dirty="0"/>
              <a:t> na </a:t>
            </a:r>
            <a:r>
              <a:rPr lang="cs-CZ" dirty="0" err="1"/>
              <a:t>MyAnimeList</a:t>
            </a:r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E2744E9D-AEB5-4577-9C6D-5376C9D90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494"/>
            <a:ext cx="9052560" cy="5662506"/>
          </a:xfrm>
        </p:spPr>
      </p:pic>
    </p:spTree>
    <p:extLst>
      <p:ext uri="{BB962C8B-B14F-4D97-AF65-F5344CB8AC3E}">
        <p14:creationId xmlns:p14="http://schemas.microsoft.com/office/powerpoint/2010/main" val="1948292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71C3C0-816A-44BE-A117-9F848360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Anime na </a:t>
            </a:r>
            <a:r>
              <a:rPr lang="cs-CZ" dirty="0" err="1"/>
              <a:t>MALu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10C65057-BBCA-4A99-8275-D83C863F8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14474 titulů</a:t>
            </a:r>
          </a:p>
          <a:p>
            <a:r>
              <a:rPr lang="cs-CZ" dirty="0"/>
              <a:t>Nejstarší z roku 1917</a:t>
            </a:r>
          </a:p>
          <a:p>
            <a:r>
              <a:rPr lang="cs-CZ" dirty="0"/>
              <a:t>508 animačních studií</a:t>
            </a:r>
          </a:p>
          <a:p>
            <a:r>
              <a:rPr lang="cs-CZ" dirty="0"/>
              <a:t>43 žánrů</a:t>
            </a:r>
          </a:p>
          <a:p>
            <a:r>
              <a:rPr lang="cs-CZ" dirty="0"/>
              <a:t>Každé anime má více „žánrů“</a:t>
            </a:r>
          </a:p>
          <a:p>
            <a:pPr lvl="1"/>
            <a:r>
              <a:rPr lang="cs-CZ" dirty="0"/>
              <a:t>Velmi volné pojetí pojmu žánr, spíše má prvky</a:t>
            </a:r>
          </a:p>
          <a:p>
            <a:pPr lvl="1"/>
            <a:r>
              <a:rPr lang="cs-CZ" dirty="0"/>
              <a:t>Příklad: SAO: </a:t>
            </a:r>
            <a:r>
              <a:rPr lang="cs-CZ" dirty="0" err="1">
                <a:hlinkClick r:id="rId2" tooltip="Action"/>
              </a:rPr>
              <a:t>Action</a:t>
            </a:r>
            <a:r>
              <a:rPr lang="cs-CZ" dirty="0"/>
              <a:t>, </a:t>
            </a:r>
            <a:r>
              <a:rPr lang="cs-CZ" dirty="0" err="1">
                <a:hlinkClick r:id="rId3" tooltip="Adventure"/>
              </a:rPr>
              <a:t>Adventure</a:t>
            </a:r>
            <a:r>
              <a:rPr lang="cs-CZ" dirty="0"/>
              <a:t>, </a:t>
            </a:r>
            <a:r>
              <a:rPr lang="cs-CZ" dirty="0">
                <a:hlinkClick r:id="rId4" tooltip="Fantasy"/>
              </a:rPr>
              <a:t>Fantasy</a:t>
            </a:r>
            <a:r>
              <a:rPr lang="cs-CZ" dirty="0"/>
              <a:t>, </a:t>
            </a:r>
            <a:r>
              <a:rPr lang="cs-CZ" dirty="0">
                <a:hlinkClick r:id="rId5" tooltip="Game"/>
              </a:rPr>
              <a:t>Game</a:t>
            </a:r>
            <a:r>
              <a:rPr lang="cs-CZ" dirty="0"/>
              <a:t>, </a:t>
            </a:r>
            <a:r>
              <a:rPr lang="cs-CZ" dirty="0">
                <a:hlinkClick r:id="rId6" tooltip="Romance"/>
              </a:rPr>
              <a:t>Romance</a:t>
            </a:r>
            <a:endParaRPr lang="cs-CZ" dirty="0"/>
          </a:p>
          <a:p>
            <a:pPr lvl="1"/>
            <a:r>
              <a:rPr lang="cs-CZ" dirty="0"/>
              <a:t>Příklad: Log </a:t>
            </a:r>
            <a:r>
              <a:rPr lang="cs-CZ" dirty="0" err="1"/>
              <a:t>Horizon</a:t>
            </a:r>
            <a:r>
              <a:rPr lang="cs-CZ" dirty="0"/>
              <a:t>: </a:t>
            </a:r>
            <a:r>
              <a:rPr lang="en-US" dirty="0">
                <a:hlinkClick r:id="rId2" tooltip="Action"/>
              </a:rPr>
              <a:t>Action</a:t>
            </a:r>
            <a:r>
              <a:rPr lang="en-US" dirty="0"/>
              <a:t>, </a:t>
            </a:r>
            <a:r>
              <a:rPr lang="en-US" dirty="0">
                <a:hlinkClick r:id="rId5" tooltip="Game"/>
              </a:rPr>
              <a:t>Game</a:t>
            </a:r>
            <a:r>
              <a:rPr lang="en-US" dirty="0"/>
              <a:t>, </a:t>
            </a:r>
            <a:r>
              <a:rPr lang="en-US" dirty="0">
                <a:hlinkClick r:id="rId3" tooltip="Adventure"/>
              </a:rPr>
              <a:t>Adventure</a:t>
            </a:r>
            <a:r>
              <a:rPr lang="en-US" dirty="0"/>
              <a:t>, </a:t>
            </a:r>
            <a:r>
              <a:rPr lang="en-US" dirty="0">
                <a:hlinkClick r:id="rId7" tooltip="Magic"/>
              </a:rPr>
              <a:t>Magic</a:t>
            </a:r>
            <a:r>
              <a:rPr lang="en-US" dirty="0"/>
              <a:t>, </a:t>
            </a:r>
            <a:r>
              <a:rPr lang="en-US" dirty="0">
                <a:hlinkClick r:id="rId4" tooltip="Fantasy"/>
              </a:rPr>
              <a:t>Fantasy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4625257-EC2A-4385-A2F0-6CCFF37DD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650" y="681037"/>
            <a:ext cx="28003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01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nás čeká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Spousta grafů</a:t>
            </a:r>
          </a:p>
          <a:p>
            <a:r>
              <a:rPr lang="cs-CZ" dirty="0"/>
              <a:t>Datová věda a nějaké ty řeči na úvod</a:t>
            </a:r>
          </a:p>
          <a:p>
            <a:r>
              <a:rPr lang="cs-CZ" dirty="0"/>
              <a:t>Zdroj dat a jejich kvalita</a:t>
            </a:r>
          </a:p>
          <a:p>
            <a:r>
              <a:rPr lang="cs-CZ" dirty="0"/>
              <a:t>Produkce anime v čase a vývoj adaptací</a:t>
            </a:r>
          </a:p>
          <a:p>
            <a:r>
              <a:rPr lang="cs-CZ" dirty="0"/>
              <a:t>Zastoupení prvků v produkci jednotlivých studií a vývoj v čase</a:t>
            </a:r>
          </a:p>
          <a:p>
            <a:r>
              <a:rPr lang="cs-CZ" dirty="0"/>
              <a:t>Občas vykoukne i nějaké to strojové učení</a:t>
            </a:r>
          </a:p>
          <a:p>
            <a:endParaRPr lang="cs-CZ" dirty="0"/>
          </a:p>
        </p:txBody>
      </p:sp>
      <p:pic>
        <p:nvPicPr>
          <p:cNvPr id="11268" name="Picture 4" descr="VÃ½sledek obrÃ¡zku pro xkcd machine learning">
            <a:extLst>
              <a:ext uri="{FF2B5EF4-FFF2-40B4-BE49-F238E27FC236}">
                <a16:creationId xmlns:a16="http://schemas.microsoft.com/office/drawing/2014/main" id="{7A50D5EA-3DB3-4709-A67A-655C3414C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477" y="0"/>
            <a:ext cx="4507523" cy="53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142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9EBB37E-9938-47F9-81B4-13523ABA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509274" cy="1325563"/>
          </a:xfrm>
        </p:spPr>
        <p:txBody>
          <a:bodyPr/>
          <a:lstStyle/>
          <a:p>
            <a:r>
              <a:rPr lang="cs-CZ" dirty="0"/>
              <a:t>Prvky</a:t>
            </a:r>
          </a:p>
        </p:txBody>
      </p:sp>
      <p:pic>
        <p:nvPicPr>
          <p:cNvPr id="9" name="Zástupný symbol pro obsah 8">
            <a:extLst>
              <a:ext uri="{FF2B5EF4-FFF2-40B4-BE49-F238E27FC236}">
                <a16:creationId xmlns:a16="http://schemas.microsoft.com/office/drawing/2014/main" id="{56111779-EDCA-46A0-AA82-B111DE643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96" y="9144"/>
            <a:ext cx="9191848" cy="6898684"/>
          </a:xfrm>
        </p:spPr>
      </p:pic>
    </p:spTree>
    <p:extLst>
      <p:ext uri="{BB962C8B-B14F-4D97-AF65-F5344CB8AC3E}">
        <p14:creationId xmlns:p14="http://schemas.microsoft.com/office/powerpoint/2010/main" val="428665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Je anime pro děti?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029"/>
            <a:ext cx="7818120" cy="5679971"/>
          </a:xfrm>
        </p:spPr>
      </p:pic>
    </p:spTree>
    <p:extLst>
      <p:ext uri="{BB962C8B-B14F-4D97-AF65-F5344CB8AC3E}">
        <p14:creationId xmlns:p14="http://schemas.microsoft.com/office/powerpoint/2010/main" val="672870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Rating a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530"/>
            <a:ext cx="9902952" cy="5622470"/>
          </a:xfrm>
        </p:spPr>
      </p:pic>
    </p:spTree>
    <p:extLst>
      <p:ext uri="{BB962C8B-B14F-4D97-AF65-F5344CB8AC3E}">
        <p14:creationId xmlns:p14="http://schemas.microsoft.com/office/powerpoint/2010/main" val="3175203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34A0A6-430C-4D96-82F9-529A03C1F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Roční produkce - 1950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4BF6D384-B098-4B66-B2A6-3F2A71E5A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482"/>
            <a:ext cx="8596668" cy="5650518"/>
          </a:xfrm>
        </p:spPr>
      </p:pic>
    </p:spTree>
    <p:extLst>
      <p:ext uri="{BB962C8B-B14F-4D97-AF65-F5344CB8AC3E}">
        <p14:creationId xmlns:p14="http://schemas.microsoft.com/office/powerpoint/2010/main" val="1949233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Roční produkce – posledních 30 let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4438"/>
            <a:ext cx="8668512" cy="5643562"/>
          </a:xfrm>
        </p:spPr>
      </p:pic>
    </p:spTree>
    <p:extLst>
      <p:ext uri="{BB962C8B-B14F-4D97-AF65-F5344CB8AC3E}">
        <p14:creationId xmlns:p14="http://schemas.microsoft.com/office/powerpoint/2010/main" val="2802070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Počet anime celkem – posledních 30 let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290"/>
            <a:ext cx="8759952" cy="5650710"/>
          </a:xfrm>
        </p:spPr>
      </p:pic>
    </p:spTree>
    <p:extLst>
      <p:ext uri="{BB962C8B-B14F-4D97-AF65-F5344CB8AC3E}">
        <p14:creationId xmlns:p14="http://schemas.microsoft.com/office/powerpoint/2010/main" val="280294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E6CC-118A-4A78-8414-E4ECF231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Malý úvod do </a:t>
            </a:r>
            <a:r>
              <a:rPr lang="cs-CZ" dirty="0" err="1"/>
              <a:t>heatmap</a:t>
            </a:r>
            <a:endParaRPr lang="cs-CZ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20E950-5849-4655-9BAF-F329C62E3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026835" cy="3880773"/>
          </a:xfrm>
        </p:spPr>
        <p:txBody>
          <a:bodyPr/>
          <a:lstStyle/>
          <a:p>
            <a:r>
              <a:rPr lang="cs-CZ" dirty="0"/>
              <a:t>2D graf, ukazuje porovnání dvou faktorů</a:t>
            </a:r>
          </a:p>
          <a:p>
            <a:r>
              <a:rPr lang="cs-CZ" dirty="0"/>
              <a:t>Podle barvy znázorňuje kvantity, mapuje číslo na barvu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61ADD51-5CB8-4A28-BC11-2468BFA52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169" y="3360133"/>
            <a:ext cx="4487831" cy="3497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D99F04-9A7F-4F5E-B8BA-10A5D3CC8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170" y="0"/>
            <a:ext cx="4487829" cy="342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16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766" y="633984"/>
            <a:ext cx="2413338" cy="1320800"/>
          </a:xfrm>
        </p:spPr>
        <p:txBody>
          <a:bodyPr>
            <a:normAutofit fontScale="90000"/>
          </a:bodyPr>
          <a:lstStyle/>
          <a:p>
            <a:r>
              <a:rPr lang="cs-CZ" dirty="0"/>
              <a:t>Vývoj prvků v čase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37" y="0"/>
            <a:ext cx="8360664" cy="6858696"/>
          </a:xfrm>
        </p:spPr>
      </p:pic>
    </p:spTree>
    <p:extLst>
      <p:ext uri="{BB962C8B-B14F-4D97-AF65-F5344CB8AC3E}">
        <p14:creationId xmlns:p14="http://schemas.microsoft.com/office/powerpoint/2010/main" val="3864008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639607" cy="1320800"/>
          </a:xfrm>
        </p:spPr>
        <p:txBody>
          <a:bodyPr/>
          <a:lstStyle/>
          <a:p>
            <a:r>
              <a:rPr lang="cs-CZ" dirty="0"/>
              <a:t>Vývoj prvků v čase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86" y="0"/>
            <a:ext cx="8359814" cy="6858000"/>
          </a:xfrm>
        </p:spPr>
      </p:pic>
    </p:spTree>
    <p:extLst>
      <p:ext uri="{BB962C8B-B14F-4D97-AF65-F5344CB8AC3E}">
        <p14:creationId xmlns:p14="http://schemas.microsoft.com/office/powerpoint/2010/main" val="539809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Originální anime a adaptace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83341"/>
            <a:ext cx="8221417" cy="5674659"/>
          </a:xfrm>
        </p:spPr>
      </p:pic>
    </p:spTree>
    <p:extLst>
      <p:ext uri="{BB962C8B-B14F-4D97-AF65-F5344CB8AC3E}">
        <p14:creationId xmlns:p14="http://schemas.microsoft.com/office/powerpoint/2010/main" val="2222129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ECFDA0-F7EA-42E5-87D5-ADEA4DC3B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Sponzorství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C7D3F26-FA5C-45D2-BC96-DEB241819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GDPR – bereme vám data, která jste si tak pracně nasbírali</a:t>
            </a:r>
          </a:p>
          <a:p>
            <a:r>
              <a:rPr lang="cs-CZ" dirty="0"/>
              <a:t>Odstávka </a:t>
            </a:r>
            <a:r>
              <a:rPr lang="cs-CZ" dirty="0" err="1"/>
              <a:t>MyAnimeListu</a:t>
            </a:r>
            <a:r>
              <a:rPr lang="cs-CZ" dirty="0"/>
              <a:t> – spolehlivé služby s překvapením</a:t>
            </a:r>
          </a:p>
        </p:txBody>
      </p:sp>
      <p:pic>
        <p:nvPicPr>
          <p:cNvPr id="2050" name="Picture 2" descr="VÃ½sledek obrÃ¡zku pro gdpr meme">
            <a:extLst>
              <a:ext uri="{FF2B5EF4-FFF2-40B4-BE49-F238E27FC236}">
                <a16:creationId xmlns:a16="http://schemas.microsoft.com/office/drawing/2014/main" id="{0AAA6B91-7CAD-43D7-A6F4-DC5465460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594" y="2886047"/>
            <a:ext cx="3236406" cy="397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25422697-68C4-4DF6-8157-48B0C633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5" y="3836032"/>
            <a:ext cx="7313674" cy="17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21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107"/>
            <a:ext cx="8328212" cy="5638893"/>
          </a:xfrm>
        </p:spPr>
      </p:pic>
    </p:spTree>
    <p:extLst>
      <p:ext uri="{BB962C8B-B14F-4D97-AF65-F5344CB8AC3E}">
        <p14:creationId xmlns:p14="http://schemas.microsoft.com/office/powerpoint/2010/main" val="1527087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1998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05173"/>
            <a:ext cx="8668871" cy="5652827"/>
          </a:xfrm>
        </p:spPr>
      </p:pic>
    </p:spTree>
    <p:extLst>
      <p:ext uri="{BB962C8B-B14F-4D97-AF65-F5344CB8AC3E}">
        <p14:creationId xmlns:p14="http://schemas.microsoft.com/office/powerpoint/2010/main" val="3952441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1998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4683"/>
            <a:ext cx="8596668" cy="5623317"/>
          </a:xfrm>
        </p:spPr>
      </p:pic>
    </p:spTree>
    <p:extLst>
      <p:ext uri="{BB962C8B-B14F-4D97-AF65-F5344CB8AC3E}">
        <p14:creationId xmlns:p14="http://schemas.microsoft.com/office/powerpoint/2010/main" val="2321576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Adaptace – vývoj v čase od roku 1998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004"/>
            <a:ext cx="10158984" cy="5612996"/>
          </a:xfrm>
        </p:spPr>
      </p:pic>
    </p:spTree>
    <p:extLst>
      <p:ext uri="{BB962C8B-B14F-4D97-AF65-F5344CB8AC3E}">
        <p14:creationId xmlns:p14="http://schemas.microsoft.com/office/powerpoint/2010/main" val="2755900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7EAB5C-EEBD-4B57-84AA-6292EF16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Studia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19AB95C-E112-4418-8FE7-09E83EE11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508 studií</a:t>
            </a:r>
          </a:p>
          <a:p>
            <a:r>
              <a:rPr lang="cs-CZ" dirty="0"/>
              <a:t>127 studií s 10 či více vydanými díly</a:t>
            </a:r>
          </a:p>
          <a:p>
            <a:r>
              <a:rPr lang="cs-CZ" dirty="0"/>
              <a:t>Podrobněji pouze 35 největších studií</a:t>
            </a:r>
          </a:p>
        </p:txBody>
      </p:sp>
    </p:spTree>
    <p:extLst>
      <p:ext uri="{BB962C8B-B14F-4D97-AF65-F5344CB8AC3E}">
        <p14:creationId xmlns:p14="http://schemas.microsoft.com/office/powerpoint/2010/main" val="1516964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550"/>
            <a:ext cx="8458200" cy="5621450"/>
          </a:xfrm>
        </p:spPr>
      </p:pic>
    </p:spTree>
    <p:extLst>
      <p:ext uri="{BB962C8B-B14F-4D97-AF65-F5344CB8AC3E}">
        <p14:creationId xmlns:p14="http://schemas.microsoft.com/office/powerpoint/2010/main" val="606051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138528" cy="2212731"/>
          </a:xfrm>
        </p:spPr>
        <p:txBody>
          <a:bodyPr>
            <a:normAutofit/>
          </a:bodyPr>
          <a:lstStyle/>
          <a:p>
            <a:r>
              <a:rPr lang="cs-CZ" dirty="0"/>
              <a:t>Produkce jednotlivých studií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15" y="-1"/>
            <a:ext cx="8437685" cy="6859907"/>
          </a:xfrm>
        </p:spPr>
      </p:pic>
    </p:spTree>
    <p:extLst>
      <p:ext uri="{BB962C8B-B14F-4D97-AF65-F5344CB8AC3E}">
        <p14:creationId xmlns:p14="http://schemas.microsoft.com/office/powerpoint/2010/main" val="1056164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648572" cy="1550894"/>
          </a:xfrm>
        </p:spPr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490" y="0"/>
            <a:ext cx="8338510" cy="6858000"/>
          </a:xfrm>
        </p:spPr>
      </p:pic>
    </p:spTree>
    <p:extLst>
      <p:ext uri="{BB962C8B-B14F-4D97-AF65-F5344CB8AC3E}">
        <p14:creationId xmlns:p14="http://schemas.microsoft.com/office/powerpoint/2010/main" val="1152180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146548" cy="1837765"/>
          </a:xfrm>
        </p:spPr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87" y="0"/>
            <a:ext cx="9438613" cy="6598024"/>
          </a:xfrm>
        </p:spPr>
      </p:pic>
    </p:spTree>
    <p:extLst>
      <p:ext uri="{BB962C8B-B14F-4D97-AF65-F5344CB8AC3E}">
        <p14:creationId xmlns:p14="http://schemas.microsoft.com/office/powerpoint/2010/main" val="2341234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studia adaptují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065"/>
            <a:ext cx="8408894" cy="5640935"/>
          </a:xfrm>
        </p:spPr>
      </p:pic>
    </p:spTree>
    <p:extLst>
      <p:ext uri="{BB962C8B-B14F-4D97-AF65-F5344CB8AC3E}">
        <p14:creationId xmlns:p14="http://schemas.microsoft.com/office/powerpoint/2010/main" val="808031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338E15-C327-4F6D-9D23-6C697A4B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MyAnimeList</a:t>
            </a:r>
            <a:endParaRPr lang="cs-CZ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583A5C58-DE62-4906-9B8F-99A77EC67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3163" cy="4351338"/>
          </a:xfrm>
        </p:spPr>
        <p:txBody>
          <a:bodyPr/>
          <a:lstStyle/>
          <a:p>
            <a:r>
              <a:rPr lang="cs-CZ" dirty="0"/>
              <a:t>Spuštěn 6.5.2006</a:t>
            </a:r>
          </a:p>
          <a:p>
            <a:r>
              <a:rPr lang="cs-CZ" dirty="0" err="1"/>
              <a:t>Otaku</a:t>
            </a:r>
            <a:r>
              <a:rPr lang="cs-CZ" dirty="0"/>
              <a:t> sociální síť</a:t>
            </a:r>
          </a:p>
          <a:p>
            <a:r>
              <a:rPr lang="cs-CZ" dirty="0"/>
              <a:t>Hodnocení anime</a:t>
            </a:r>
          </a:p>
          <a:p>
            <a:r>
              <a:rPr lang="cs-CZ" dirty="0" err="1"/>
              <a:t>Animelisty</a:t>
            </a:r>
            <a:endParaRPr lang="cs-CZ" dirty="0"/>
          </a:p>
          <a:p>
            <a:r>
              <a:rPr lang="cs-CZ" dirty="0"/>
              <a:t>Kluby</a:t>
            </a:r>
          </a:p>
          <a:p>
            <a:r>
              <a:rPr lang="cs-CZ" dirty="0"/>
              <a:t>Fórum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5CF4A9F-8E03-43D6-83A4-D2342E4A8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63" y="0"/>
            <a:ext cx="6770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94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599"/>
            <a:ext cx="2908548" cy="4823013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55" y="0"/>
            <a:ext cx="8471646" cy="6858000"/>
          </a:xfrm>
        </p:spPr>
      </p:pic>
    </p:spTree>
    <p:extLst>
      <p:ext uri="{BB962C8B-B14F-4D97-AF65-F5344CB8AC3E}">
        <p14:creationId xmlns:p14="http://schemas.microsoft.com/office/powerpoint/2010/main" val="13944569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980266" cy="4679576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050" y="-1"/>
            <a:ext cx="8707950" cy="6113929"/>
          </a:xfrm>
        </p:spPr>
      </p:pic>
    </p:spTree>
    <p:extLst>
      <p:ext uri="{BB962C8B-B14F-4D97-AF65-F5344CB8AC3E}">
        <p14:creationId xmlns:p14="http://schemas.microsoft.com/office/powerpoint/2010/main" val="426742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0635"/>
            <a:ext cx="2935442" cy="3532094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84" y="0"/>
            <a:ext cx="9348216" cy="6858000"/>
          </a:xfrm>
        </p:spPr>
      </p:pic>
    </p:spTree>
    <p:extLst>
      <p:ext uri="{BB962C8B-B14F-4D97-AF65-F5344CB8AC3E}">
        <p14:creationId xmlns:p14="http://schemas.microsoft.com/office/powerpoint/2010/main" val="3757218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448"/>
            <a:ext cx="3529584" cy="2362200"/>
          </a:xfrm>
        </p:spPr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52" y="0"/>
            <a:ext cx="9375648" cy="6866000"/>
          </a:xfrm>
        </p:spPr>
      </p:pic>
    </p:spTree>
    <p:extLst>
      <p:ext uri="{BB962C8B-B14F-4D97-AF65-F5344CB8AC3E}">
        <p14:creationId xmlns:p14="http://schemas.microsoft.com/office/powerpoint/2010/main" val="4011394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Produkce jednotlivých studií - prvky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06A9D60-15D5-46A0-BDE0-25099543A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Máme poměr prvků v produkci jednotlivých studií</a:t>
            </a:r>
          </a:p>
          <a:p>
            <a:r>
              <a:rPr lang="cs-CZ" dirty="0"/>
              <a:t>Pro každé studio máme vektor zastoupení prvků = kladných čísel</a:t>
            </a:r>
          </a:p>
          <a:p>
            <a:r>
              <a:rPr lang="cs-CZ" dirty="0"/>
              <a:t>Na jejich základě můžeme studia porovnávat</a:t>
            </a:r>
          </a:p>
          <a:p>
            <a:r>
              <a:rPr lang="cs-CZ" dirty="0"/>
              <a:t>Měřit vzdálenost mezi studii na základě zastoupení prvků</a:t>
            </a:r>
          </a:p>
          <a:p>
            <a:r>
              <a:rPr lang="cs-CZ" dirty="0"/>
              <a:t>Definujeme si vzdálenost podle které budeme počítat vzdálenost mezi dvojicemi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7F80197-1F93-4546-A6B8-2F82B721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4136144"/>
            <a:ext cx="5089488" cy="256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03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" y="94587"/>
            <a:ext cx="5660144" cy="1325563"/>
          </a:xfrm>
        </p:spPr>
        <p:txBody>
          <a:bodyPr/>
          <a:lstStyle/>
          <a:p>
            <a:r>
              <a:rPr lang="cs-CZ" dirty="0"/>
              <a:t>Vzdálenosti</a:t>
            </a:r>
          </a:p>
        </p:txBody>
      </p:sp>
      <p:pic>
        <p:nvPicPr>
          <p:cNvPr id="8" name="Zástupný symbol pro obsah 7">
            <a:extLst>
              <a:ext uri="{FF2B5EF4-FFF2-40B4-BE49-F238E27FC236}">
                <a16:creationId xmlns:a16="http://schemas.microsoft.com/office/drawing/2014/main" id="{6B54B9B4-2BEF-45E7-84F1-ECDC6666D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28" y="3455804"/>
            <a:ext cx="3161398" cy="2222499"/>
          </a:xfrm>
        </p:spPr>
      </p:pic>
      <p:pic>
        <p:nvPicPr>
          <p:cNvPr id="1028" name="Picture 4" descr="https://lyfat.files.wordpress.com/2012/05/euclidean.png?w=304&amp;h=280">
            <a:extLst>
              <a:ext uri="{FF2B5EF4-FFF2-40B4-BE49-F238E27FC236}">
                <a16:creationId xmlns:a16="http://schemas.microsoft.com/office/drawing/2014/main" id="{05E86A5E-53AA-4812-9BAE-F7F114953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405" y="365125"/>
            <a:ext cx="2895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yfat.files.wordpress.com/2012/05/chebyshev.png?w=288&amp;h=268">
            <a:extLst>
              <a:ext uri="{FF2B5EF4-FFF2-40B4-BE49-F238E27FC236}">
                <a16:creationId xmlns:a16="http://schemas.microsoft.com/office/drawing/2014/main" id="{53317E71-FFC8-41C0-8584-A5185B815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131" y="485775"/>
            <a:ext cx="27432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yfat.files.wordpress.com/2012/05/manhattan.png?w=232&amp;h=268">
            <a:extLst>
              <a:ext uri="{FF2B5EF4-FFF2-40B4-BE49-F238E27FC236}">
                <a16:creationId xmlns:a16="http://schemas.microsoft.com/office/drawing/2014/main" id="{87384228-4994-4EBD-8709-AF7D7D097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68" y="287572"/>
            <a:ext cx="22098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13DAC57B-771A-413E-9014-31914DE7A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067" y="5553075"/>
            <a:ext cx="3228975" cy="81915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B3989D57-1965-4E87-8529-E08067F78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780" y="6465653"/>
            <a:ext cx="1981200" cy="209550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37464B0-DD01-48CE-9AF1-13B74648DAC1}"/>
              </a:ext>
            </a:extLst>
          </p:cNvPr>
          <p:cNvSpPr txBox="1"/>
          <p:nvPr/>
        </p:nvSpPr>
        <p:spPr>
          <a:xfrm>
            <a:off x="5138616" y="3038475"/>
            <a:ext cx="27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Jensen-Shannon Distance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89768E4-DF28-4F3C-A4F4-39C49D17AF24}"/>
              </a:ext>
            </a:extLst>
          </p:cNvPr>
          <p:cNvSpPr txBox="1"/>
          <p:nvPr/>
        </p:nvSpPr>
        <p:spPr>
          <a:xfrm>
            <a:off x="2021464" y="3319893"/>
            <a:ext cx="213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/>
              <a:t>Correlation</a:t>
            </a:r>
            <a:r>
              <a:rPr lang="cs-CZ" dirty="0"/>
              <a:t> distance</a:t>
            </a:r>
          </a:p>
        </p:txBody>
      </p:sp>
      <p:pic>
        <p:nvPicPr>
          <p:cNvPr id="1036" name="Picture 12" descr="VÃ½sledek obrÃ¡zku pro correlation distance equation">
            <a:extLst>
              <a:ext uri="{FF2B5EF4-FFF2-40B4-BE49-F238E27FC236}">
                <a16:creationId xmlns:a16="http://schemas.microsoft.com/office/drawing/2014/main" id="{D6F1276D-86FF-42C8-BD05-2C1A67517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527" y="3747175"/>
            <a:ext cx="2018508" cy="16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Ã½sledek obrÃ¡zku pro correlation equation">
            <a:extLst>
              <a:ext uri="{FF2B5EF4-FFF2-40B4-BE49-F238E27FC236}">
                <a16:creationId xmlns:a16="http://schemas.microsoft.com/office/drawing/2014/main" id="{9E153D6D-3B17-4AA4-B8D2-B1FBCF2A5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110" y="5801388"/>
            <a:ext cx="26098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2E00069-0CA7-44B2-8479-0477CCD43488}"/>
                  </a:ext>
                </a:extLst>
              </p:cNvPr>
              <p:cNvSpPr txBox="1"/>
              <p:nvPr/>
            </p:nvSpPr>
            <p:spPr>
              <a:xfrm>
                <a:off x="2712759" y="5494582"/>
                <a:ext cx="747961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10" name="TextovéPole 9">
                <a:extLst>
                  <a:ext uri="{FF2B5EF4-FFF2-40B4-BE49-F238E27FC236}">
                    <a16:creationId xmlns:a16="http://schemas.microsoft.com/office/drawing/2014/main" id="{D2E00069-0CA7-44B2-8479-0477CCD43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759" y="5494582"/>
                <a:ext cx="747961" cy="298928"/>
              </a:xfrm>
              <a:prstGeom prst="rect">
                <a:avLst/>
              </a:prstGeom>
              <a:blipFill>
                <a:blip r:embed="rId10"/>
                <a:stretch>
                  <a:fillRect l="-6504" r="-3252" b="-20408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0" name="Picture 16" descr="VÃ½sledek obrÃ¡zku pro cosine distance">
            <a:extLst>
              <a:ext uri="{FF2B5EF4-FFF2-40B4-BE49-F238E27FC236}">
                <a16:creationId xmlns:a16="http://schemas.microsoft.com/office/drawing/2014/main" id="{B48EF958-323B-454C-B5BB-DF1E204A5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626" y="3343714"/>
            <a:ext cx="3731412" cy="286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3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8694"/>
          </a:xfrm>
        </p:spPr>
        <p:txBody>
          <a:bodyPr>
            <a:normAutofit/>
          </a:bodyPr>
          <a:lstStyle/>
          <a:p>
            <a:r>
              <a:rPr lang="cs-CZ" dirty="0"/>
              <a:t>Porovnání metrik při vyšším zastoupení 1 prvku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729"/>
            <a:ext cx="9144000" cy="5874271"/>
          </a:xfrm>
        </p:spPr>
      </p:pic>
    </p:spTree>
    <p:extLst>
      <p:ext uri="{BB962C8B-B14F-4D97-AF65-F5344CB8AC3E}">
        <p14:creationId xmlns:p14="http://schemas.microsoft.com/office/powerpoint/2010/main" val="1531933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168525" cy="2819400"/>
          </a:xfrm>
        </p:spPr>
        <p:txBody>
          <a:bodyPr/>
          <a:lstStyle/>
          <a:p>
            <a:r>
              <a:rPr lang="cs-CZ" dirty="0"/>
              <a:t>Vzdálenosti studií – Jensen-Shannon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99" y="0"/>
            <a:ext cx="8960801" cy="6858000"/>
          </a:xfrm>
        </p:spPr>
      </p:pic>
    </p:spTree>
    <p:extLst>
      <p:ext uri="{BB962C8B-B14F-4D97-AF65-F5344CB8AC3E}">
        <p14:creationId xmlns:p14="http://schemas.microsoft.com/office/powerpoint/2010/main" val="17724171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890619" cy="2528047"/>
          </a:xfrm>
        </p:spPr>
        <p:txBody>
          <a:bodyPr/>
          <a:lstStyle/>
          <a:p>
            <a:r>
              <a:rPr lang="cs-CZ" dirty="0"/>
              <a:t>Vzdálenosti studií – Manhattan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06" y="0"/>
            <a:ext cx="9018494" cy="6875803"/>
          </a:xfrm>
        </p:spPr>
      </p:pic>
    </p:spTree>
    <p:extLst>
      <p:ext uri="{BB962C8B-B14F-4D97-AF65-F5344CB8AC3E}">
        <p14:creationId xmlns:p14="http://schemas.microsoft.com/office/powerpoint/2010/main" val="272937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7154" y="387597"/>
            <a:ext cx="11299323" cy="7062075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Vzdálenosti studií – </a:t>
            </a:r>
            <a:r>
              <a:rPr lang="cs-CZ" dirty="0" err="1"/>
              <a:t>embedding</a:t>
            </a:r>
            <a:r>
              <a:rPr lang="cs-CZ" dirty="0"/>
              <a:t> do 3D</a:t>
            </a:r>
          </a:p>
        </p:txBody>
      </p:sp>
    </p:spTree>
    <p:extLst>
      <p:ext uri="{BB962C8B-B14F-4D97-AF65-F5344CB8AC3E}">
        <p14:creationId xmlns:p14="http://schemas.microsoft.com/office/powerpoint/2010/main" val="149132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Datová věda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2527260" cy="3880773"/>
          </a:xfrm>
        </p:spPr>
        <p:txBody>
          <a:bodyPr/>
          <a:lstStyle/>
          <a:p>
            <a:r>
              <a:rPr lang="cs-CZ" dirty="0" err="1"/>
              <a:t>buzzword</a:t>
            </a:r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5F687-B875-4DD0-9F13-E52C7A5DD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09" y="1810522"/>
            <a:ext cx="7636535" cy="504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123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2556"/>
          </a:xfrm>
        </p:spPr>
        <p:txBody>
          <a:bodyPr>
            <a:normAutofit/>
          </a:bodyPr>
          <a:lstStyle/>
          <a:p>
            <a:r>
              <a:rPr lang="cs-CZ" dirty="0"/>
              <a:t>Vzdálenosti studií – Jensen-Shannon – 2D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AC797A5F-DBE2-4D1A-9A13-A6D174B5D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3230"/>
            <a:ext cx="7924570" cy="590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0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Společné výskyty prvků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79F3466-F5F2-478A-BF15-CC8DF67FB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Každý prvek se vyskytuje v různých titulech</a:t>
            </a:r>
          </a:p>
          <a:p>
            <a:r>
              <a:rPr lang="cs-CZ" dirty="0"/>
              <a:t>Můžeme měřit jejich podobnost/vzdálenost podle toho, zda se vyskytují společně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4F2E522-521A-457B-8436-E323A291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18" y="3375036"/>
            <a:ext cx="8848984" cy="232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032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Metrika pro množinová data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79F3466-F5F2-478A-BF15-CC8DF67FB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Normalized</a:t>
            </a:r>
            <a:r>
              <a:rPr lang="cs-CZ" dirty="0"/>
              <a:t> web distance</a:t>
            </a:r>
          </a:p>
          <a:p>
            <a:pPr lvl="1"/>
            <a:r>
              <a:rPr lang="cs-CZ" dirty="0"/>
              <a:t>určuje podobnost/vzdálenost dokumentů</a:t>
            </a:r>
          </a:p>
          <a:p>
            <a:pPr lvl="1"/>
            <a:r>
              <a:rPr lang="it-IT" dirty="0"/>
              <a:t>Rudi L. Cilibrasi and Paul M.B. Vit´anyi</a:t>
            </a:r>
            <a:r>
              <a:rPr lang="cs-CZ" dirty="0"/>
              <a:t>, 2009</a:t>
            </a:r>
          </a:p>
          <a:p>
            <a:r>
              <a:rPr lang="cs-CZ" dirty="0" err="1"/>
              <a:t>Normalized</a:t>
            </a:r>
            <a:r>
              <a:rPr lang="cs-CZ" dirty="0"/>
              <a:t> </a:t>
            </a:r>
            <a:r>
              <a:rPr lang="cs-CZ" dirty="0" err="1"/>
              <a:t>social</a:t>
            </a:r>
            <a:r>
              <a:rPr lang="cs-CZ" dirty="0"/>
              <a:t> distance</a:t>
            </a:r>
          </a:p>
          <a:p>
            <a:pPr lvl="1"/>
            <a:r>
              <a:rPr lang="cs-CZ" dirty="0"/>
              <a:t>Josef </a:t>
            </a:r>
            <a:r>
              <a:rPr lang="cs-CZ" dirty="0" err="1"/>
              <a:t>Šlerka</a:t>
            </a:r>
            <a:r>
              <a:rPr lang="cs-CZ" dirty="0"/>
              <a:t>, Vít </a:t>
            </a:r>
            <a:r>
              <a:rPr lang="cs-CZ" dirty="0" err="1"/>
              <a:t>Šisler</a:t>
            </a:r>
            <a:r>
              <a:rPr lang="cs-CZ" dirty="0"/>
              <a:t>, 2017</a:t>
            </a:r>
          </a:p>
          <a:p>
            <a:pPr lvl="1"/>
            <a:r>
              <a:rPr lang="en-US" dirty="0"/>
              <a:t>Methods for studying video games and religion</a:t>
            </a:r>
            <a:endParaRPr lang="cs-CZ" dirty="0"/>
          </a:p>
          <a:p>
            <a:pPr lvl="1"/>
            <a:r>
              <a:rPr lang="cs-CZ" dirty="0"/>
              <a:t>Matematicky to samé, ale použité na lidi a sociální skupiny</a:t>
            </a:r>
          </a:p>
          <a:p>
            <a:r>
              <a:rPr lang="cs-CZ" dirty="0"/>
              <a:t>Lze použít i na prvky (=skupiny) a anime (=lidi)</a:t>
            </a:r>
          </a:p>
        </p:txBody>
      </p:sp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FBCA61F8-23FA-4A7B-851D-9F4E27AD2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7" y="5048250"/>
            <a:ext cx="4282374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">
            <a:extLst>
              <a:ext uri="{FF2B5EF4-FFF2-40B4-BE49-F238E27FC236}">
                <a16:creationId xmlns:a16="http://schemas.microsoft.com/office/drawing/2014/main" id="{7A1C917A-EBBD-4FBC-9493-6BDF7E86F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627" y="5947877"/>
            <a:ext cx="4282374" cy="91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91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BFF62F-A8B5-49E7-93AF-6C3D5B64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46EF6B85-8D5F-4F8F-AF2A-8789A6549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02" y="0"/>
            <a:ext cx="8693464" cy="6520098"/>
          </a:xfrm>
        </p:spPr>
      </p:pic>
    </p:spTree>
    <p:extLst>
      <p:ext uri="{BB962C8B-B14F-4D97-AF65-F5344CB8AC3E}">
        <p14:creationId xmlns:p14="http://schemas.microsoft.com/office/powerpoint/2010/main" val="24414674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0AB8B14-3EAF-4B5D-932A-88B96A712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3092" y="350116"/>
            <a:ext cx="11347524" cy="7092203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Embedding</a:t>
            </a:r>
            <a:r>
              <a:rPr lang="cs-CZ" dirty="0"/>
              <a:t> do 3D</a:t>
            </a:r>
          </a:p>
        </p:txBody>
      </p:sp>
    </p:spTree>
    <p:extLst>
      <p:ext uri="{BB962C8B-B14F-4D97-AF65-F5344CB8AC3E}">
        <p14:creationId xmlns:p14="http://schemas.microsoft.com/office/powerpoint/2010/main" val="2157162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2047E94-544A-4226-A900-EF36D4698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013112" cy="3880773"/>
          </a:xfrm>
        </p:spPr>
        <p:txBody>
          <a:bodyPr/>
          <a:lstStyle/>
          <a:p>
            <a:r>
              <a:rPr lang="cs-CZ" dirty="0" err="1"/>
              <a:t>Original</a:t>
            </a:r>
            <a:r>
              <a:rPr lang="cs-CZ" dirty="0"/>
              <a:t> by Josef </a:t>
            </a:r>
            <a:r>
              <a:rPr lang="cs-CZ" dirty="0" err="1"/>
              <a:t>Šlerka</a:t>
            </a:r>
            <a:endParaRPr lang="cs-CZ" dirty="0"/>
          </a:p>
        </p:txBody>
      </p:sp>
      <p:pic>
        <p:nvPicPr>
          <p:cNvPr id="6146" name="Picture 2" descr="https://scontent-frt3-1.xx.fbcdn.net/v/t1.15752-9/36062835_10156492476903156_3338827281496801280_n.png?_nc_cat=0&amp;oh=88c2e429e9b6f6e124263cec827ddc8b&amp;oe=5BD58C84">
            <a:extLst>
              <a:ext uri="{FF2B5EF4-FFF2-40B4-BE49-F238E27FC236}">
                <a16:creationId xmlns:a16="http://schemas.microsoft.com/office/drawing/2014/main" id="{5E7DC984-FC52-454E-ABE3-009FD8FF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155" y="758"/>
            <a:ext cx="7101690" cy="685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4889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Zástupný symbol pro obsah 6">
            <a:extLst>
              <a:ext uri="{FF2B5EF4-FFF2-40B4-BE49-F238E27FC236}">
                <a16:creationId xmlns:a16="http://schemas.microsoft.com/office/drawing/2014/main" id="{C15D562A-CF63-45B0-8E68-54C12CC9B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454" y="1279442"/>
            <a:ext cx="8824546" cy="55739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2DA0AF4-E489-47C5-A695-706920A4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Embedding</a:t>
            </a:r>
            <a:r>
              <a:rPr lang="cs-CZ" dirty="0"/>
              <a:t> do 2D a K-</a:t>
            </a:r>
            <a:r>
              <a:rPr lang="cs-CZ" dirty="0" err="1"/>
              <a:t>means</a:t>
            </a:r>
            <a:r>
              <a:rPr lang="cs-CZ" dirty="0"/>
              <a:t> </a:t>
            </a:r>
            <a:r>
              <a:rPr lang="cs-CZ" dirty="0" err="1"/>
              <a:t>clustering</a:t>
            </a:r>
            <a:endParaRPr lang="cs-CZ" dirty="0"/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0D1AF966-681A-4624-9EDD-FB2D9D423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2929932" cy="3880773"/>
          </a:xfrm>
        </p:spPr>
        <p:txBody>
          <a:bodyPr/>
          <a:lstStyle/>
          <a:p>
            <a:r>
              <a:rPr lang="cs-CZ" dirty="0" err="1"/>
              <a:t>Local</a:t>
            </a:r>
            <a:r>
              <a:rPr lang="cs-CZ" dirty="0"/>
              <a:t> </a:t>
            </a:r>
            <a:r>
              <a:rPr lang="cs-CZ" dirty="0" err="1"/>
              <a:t>search</a:t>
            </a:r>
            <a:r>
              <a:rPr lang="cs-CZ" dirty="0"/>
              <a:t> – uvíznutí v lokálním optimu</a:t>
            </a:r>
          </a:p>
          <a:p>
            <a:r>
              <a:rPr lang="cs-CZ" dirty="0"/>
              <a:t>Velká ztráta informace natlačením do 2D</a:t>
            </a:r>
          </a:p>
        </p:txBody>
      </p:sp>
    </p:spTree>
    <p:extLst>
      <p:ext uri="{BB962C8B-B14F-4D97-AF65-F5344CB8AC3E}">
        <p14:creationId xmlns:p14="http://schemas.microsoft.com/office/powerpoint/2010/main" val="35147451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FD17E3-880F-494F-AFEC-F442C4B4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483751" cy="1320800"/>
          </a:xfrm>
        </p:spPr>
        <p:txBody>
          <a:bodyPr>
            <a:normAutofit fontScale="90000"/>
          </a:bodyPr>
          <a:lstStyle/>
          <a:p>
            <a:r>
              <a:rPr lang="cs-CZ" dirty="0"/>
              <a:t>Hierarchické shlukování podle vzájemných vzdáleností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CE8ED4B7-00DD-4112-B9A2-044BD0076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708031"/>
            <a:ext cx="3692443" cy="3333331"/>
          </a:xfrm>
        </p:spPr>
        <p:txBody>
          <a:bodyPr/>
          <a:lstStyle/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3624C6EE-4BC8-4B8D-8021-6C040E0F6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847" y="0"/>
            <a:ext cx="7707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62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Hodnocení anime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0E192091-7CF8-4728-9AD8-77DBD9552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32272"/>
            <a:ext cx="9009529" cy="5729910"/>
          </a:xfrm>
        </p:spPr>
      </p:pic>
    </p:spTree>
    <p:extLst>
      <p:ext uri="{BB962C8B-B14F-4D97-AF65-F5344CB8AC3E}">
        <p14:creationId xmlns:p14="http://schemas.microsoft.com/office/powerpoint/2010/main" val="3541434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74002" cy="1320800"/>
          </a:xfrm>
        </p:spPr>
        <p:txBody>
          <a:bodyPr/>
          <a:lstStyle/>
          <a:p>
            <a:r>
              <a:rPr lang="cs-CZ" dirty="0"/>
              <a:t>Hodnocení anime – průměr podle uživatelů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B95C43A6-B76F-4419-9115-EEFE392F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cs-CZ" dirty="0"/>
              <a:t>2437 uživatelů má průměr čistých 10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7422106-4C42-41DC-BB39-15ECD8907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77678"/>
            <a:ext cx="8596668" cy="53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21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>
            <a:extLst>
              <a:ext uri="{FF2B5EF4-FFF2-40B4-BE49-F238E27FC236}">
                <a16:creationId xmlns:a16="http://schemas.microsoft.com/office/drawing/2014/main" id="{3F2EDE3E-2EA7-4725-B8A3-31D90930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Znovu a formálněji</a:t>
            </a:r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876E4EDE-CF85-42F4-941A-9D2C47EC5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471244" cy="3880773"/>
          </a:xfrm>
        </p:spPr>
        <p:txBody>
          <a:bodyPr/>
          <a:lstStyle/>
          <a:p>
            <a:r>
              <a:rPr lang="cs-CZ" dirty="0"/>
              <a:t>Datová věda</a:t>
            </a:r>
          </a:p>
          <a:p>
            <a:pPr lvl="1"/>
            <a:r>
              <a:rPr lang="cs-CZ" dirty="0"/>
              <a:t>Data je výraz pro údaje, používané pro popis nějakého jevu nebo vlastnosti pozorovaného objektu.</a:t>
            </a:r>
          </a:p>
          <a:p>
            <a:pPr lvl="1"/>
            <a:r>
              <a:rPr lang="cs-CZ" dirty="0"/>
              <a:t>Věda jako celek je systematický způsob racionálního a empirického poznávání skutečnosti, zaměřený na spolehlivost výsledků a často i na možnosti aplikace a predikce.</a:t>
            </a:r>
          </a:p>
          <a:p>
            <a:pPr lvl="1"/>
            <a:r>
              <a:rPr lang="cs-CZ" dirty="0"/>
              <a:t>Studium zobecnitelných extrakcí (výtažků) znalostí z dat.</a:t>
            </a:r>
          </a:p>
          <a:p>
            <a:pPr lvl="2"/>
            <a:r>
              <a:rPr lang="cs-CZ" dirty="0" err="1"/>
              <a:t>Dhar</a:t>
            </a:r>
            <a:r>
              <a:rPr lang="cs-CZ" dirty="0"/>
              <a:t>, </a:t>
            </a:r>
            <a:r>
              <a:rPr lang="cs-CZ" dirty="0" err="1"/>
              <a:t>Vasant</a:t>
            </a:r>
            <a:r>
              <a:rPr lang="cs-CZ" dirty="0"/>
              <a:t> (2013). Data Science and </a:t>
            </a:r>
            <a:r>
              <a:rPr lang="cs-CZ" dirty="0" err="1"/>
              <a:t>Prediction</a:t>
            </a:r>
            <a:r>
              <a:rPr lang="cs-CZ" dirty="0"/>
              <a:t>. </a:t>
            </a:r>
            <a:r>
              <a:rPr lang="cs-CZ" i="1" dirty="0" err="1"/>
              <a:t>Commun</a:t>
            </a:r>
            <a:r>
              <a:rPr lang="cs-CZ" i="1" dirty="0"/>
              <a:t>. ACM, 56</a:t>
            </a:r>
            <a:r>
              <a:rPr lang="cs-CZ" dirty="0"/>
              <a:t>, 64-73.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A57C2-505A-4F80-92E9-59614FE72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740" y="0"/>
            <a:ext cx="4163260" cy="377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9A00B1-A2F0-4983-859E-C363A58D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63" y="604760"/>
            <a:ext cx="4736592" cy="3820936"/>
          </a:xfrm>
        </p:spPr>
        <p:txBody>
          <a:bodyPr/>
          <a:lstStyle/>
          <a:p>
            <a:r>
              <a:rPr lang="cs-CZ" dirty="0"/>
              <a:t>Zastoupení prvků ve shlédnutých podle věku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7422106-4C42-41DC-BB39-15ECD8907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55" y="0"/>
            <a:ext cx="7153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294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F6256C-6B28-42F5-AACB-C96DF058C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Zastoupení prvků ve shlédnutých titulech podle věku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BCE1ED1E-C4C5-42EB-9E48-2188B96AE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 jakém žánru je největší rozdíl podle věku?</a:t>
            </a:r>
          </a:p>
          <a:p>
            <a:r>
              <a:rPr lang="cs-CZ" dirty="0"/>
              <a:t>Informační entropie – popisuje nerovnoměrnost distribuce, říká jak moc je distribuce informativní</a:t>
            </a:r>
          </a:p>
        </p:txBody>
      </p:sp>
      <p:pic>
        <p:nvPicPr>
          <p:cNvPr id="12290" name="Picture 2" descr="VÃ½sledek obrÃ¡zku pro information entropy">
            <a:extLst>
              <a:ext uri="{FF2B5EF4-FFF2-40B4-BE49-F238E27FC236}">
                <a16:creationId xmlns:a16="http://schemas.microsoft.com/office/drawing/2014/main" id="{9295006F-E437-4E49-AFF8-A2EBBD870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12" y="3223270"/>
            <a:ext cx="2361041" cy="87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002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2D8DBCE-7935-4CE1-9419-7858C26D3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459548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38BA4A-B291-455E-A018-2DEC3DDF7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2541354" cy="2819400"/>
          </a:xfrm>
        </p:spPr>
        <p:txBody>
          <a:bodyPr/>
          <a:lstStyle/>
          <a:p>
            <a:r>
              <a:rPr lang="cs-CZ" dirty="0"/>
              <a:t>To samé, ale podle pohlaví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209BDF34-0F6E-43D6-A604-EEEA30302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09" y="0"/>
            <a:ext cx="9159592" cy="6858000"/>
          </a:xfrm>
        </p:spPr>
      </p:pic>
    </p:spTree>
    <p:extLst>
      <p:ext uri="{BB962C8B-B14F-4D97-AF65-F5344CB8AC3E}">
        <p14:creationId xmlns:p14="http://schemas.microsoft.com/office/powerpoint/2010/main" val="3393805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7F5595-AF32-4650-95C4-DBFDDDC85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Nejinformativnější prvky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F488C405-D28A-4006-900A-6538219E2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97024"/>
            <a:ext cx="9161930" cy="5669750"/>
          </a:xfrm>
        </p:spPr>
      </p:pic>
    </p:spTree>
    <p:extLst>
      <p:ext uri="{BB962C8B-B14F-4D97-AF65-F5344CB8AC3E}">
        <p14:creationId xmlns:p14="http://schemas.microsoft.com/office/powerpoint/2010/main" val="4084315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150E6D-7217-4998-98D3-39D03DB2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Odhadování pohlaví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CBE0622-820E-4615-BD0B-729EA8AC8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42904"/>
            <a:ext cx="8596668" cy="3880773"/>
          </a:xfrm>
        </p:spPr>
        <p:txBody>
          <a:bodyPr/>
          <a:lstStyle/>
          <a:p>
            <a:r>
              <a:rPr lang="cs-CZ" dirty="0"/>
              <a:t>Dokážeme podle zastoupení daného prvku odhadnout spolehlivě pohlaví dané(ho) </a:t>
            </a:r>
            <a:r>
              <a:rPr lang="cs-CZ" dirty="0" err="1"/>
              <a:t>otaku</a:t>
            </a:r>
            <a:r>
              <a:rPr lang="cs-CZ" dirty="0"/>
              <a:t>?</a:t>
            </a:r>
          </a:p>
          <a:p>
            <a:r>
              <a:rPr lang="cs-CZ" dirty="0"/>
              <a:t>Rozhodovací stromy, minimalizace GINI </a:t>
            </a:r>
            <a:r>
              <a:rPr lang="cs-CZ" dirty="0" err="1"/>
              <a:t>impurity</a:t>
            </a:r>
            <a:endParaRPr lang="cs-CZ" dirty="0"/>
          </a:p>
          <a:p>
            <a:r>
              <a:rPr lang="cs-CZ" dirty="0"/>
              <a:t>Stačí hloubka 2 na 86% přesnost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E66BB48-01BD-41B2-9D23-AFAF34C78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0336"/>
            <a:ext cx="9274002" cy="4037664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690133-7B60-4D84-BF81-C95E02663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954" y="2336570"/>
            <a:ext cx="4979046" cy="18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961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6F1AD7-CFE7-4A89-A962-3AABBD1B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co vyšší přesnost?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53F1D08-5669-43CF-AEF5-5BBF15902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Ano, ale…</a:t>
            </a:r>
          </a:p>
          <a:p>
            <a:r>
              <a:rPr lang="cs-CZ" dirty="0"/>
              <a:t>Větší stromy jsou hůře interpretovatelné, hůře se v nich orientuje</a:t>
            </a:r>
          </a:p>
          <a:p>
            <a:r>
              <a:rPr lang="cs-CZ" dirty="0"/>
              <a:t>Ostatní algoritmy jsou hůře interpretovatelné než rozhodovací stromy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Strom s hloubkou 5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E39D7EA-8955-44FD-91E1-85399DC68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6874"/>
            <a:ext cx="12192000" cy="151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22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DC7C7F5-5E62-45EE-AD23-346FEB89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 co pro věk?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FA07DF9-8E27-4A2E-A600-0D3598AEF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 věk mají rozhodovací stromy mnohem nižší přesnost</a:t>
            </a:r>
          </a:p>
          <a:p>
            <a:r>
              <a:rPr lang="cs-CZ" dirty="0"/>
              <a:t>Žádný žánr není dostatečně rozhodující</a:t>
            </a:r>
          </a:p>
          <a:p>
            <a:r>
              <a:rPr lang="cs-CZ" dirty="0"/>
              <a:t>Věk se mění v čase, pohlaví (většinou ne)</a:t>
            </a:r>
          </a:p>
        </p:txBody>
      </p:sp>
    </p:spTree>
    <p:extLst>
      <p:ext uri="{BB962C8B-B14F-4D97-AF65-F5344CB8AC3E}">
        <p14:creationId xmlns:p14="http://schemas.microsoft.com/office/powerpoint/2010/main" val="1871550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B8250B-1035-40D8-9D97-04F2B756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451348" cy="2734235"/>
          </a:xfrm>
        </p:spPr>
        <p:txBody>
          <a:bodyPr/>
          <a:lstStyle/>
          <a:p>
            <a:r>
              <a:rPr lang="cs-CZ" dirty="0"/>
              <a:t>Na co se celkově lidé dívají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206C0BA-6B49-438B-B265-05602BE6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94" y="0"/>
            <a:ext cx="9172106" cy="6858000"/>
          </a:xfrm>
        </p:spPr>
      </p:pic>
    </p:spTree>
    <p:extLst>
      <p:ext uri="{BB962C8B-B14F-4D97-AF65-F5344CB8AC3E}">
        <p14:creationId xmlns:p14="http://schemas.microsoft.com/office/powerpoint/2010/main" val="431885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B8250B-1035-40D8-9D97-04F2B756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2451348" cy="2734235"/>
          </a:xfrm>
        </p:spPr>
        <p:txBody>
          <a:bodyPr>
            <a:normAutofit fontScale="90000"/>
          </a:bodyPr>
          <a:lstStyle/>
          <a:p>
            <a:r>
              <a:rPr lang="cs-CZ" dirty="0"/>
              <a:t>Na co se celkově lidé dívají vs. produkce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C206C0BA-6B49-438B-B265-05602BE69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150" y="0"/>
            <a:ext cx="9159593" cy="6858000"/>
          </a:xfrm>
        </p:spPr>
      </p:pic>
    </p:spTree>
    <p:extLst>
      <p:ext uri="{BB962C8B-B14F-4D97-AF65-F5344CB8AC3E}">
        <p14:creationId xmlns:p14="http://schemas.microsoft.com/office/powerpoint/2010/main" val="202560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41153"/>
            <a:ext cx="8596668" cy="1320800"/>
          </a:xfrm>
        </p:spPr>
        <p:txBody>
          <a:bodyPr/>
          <a:lstStyle/>
          <a:p>
            <a:r>
              <a:rPr lang="cs-CZ" dirty="0"/>
              <a:t>Získávání dat, </a:t>
            </a:r>
            <a:r>
              <a:rPr lang="cs-CZ" dirty="0">
                <a:solidFill>
                  <a:srgbClr val="FF0000"/>
                </a:solidFill>
              </a:rPr>
              <a:t>TODO: upravit pokud budou nová data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08840"/>
            <a:ext cx="8596668" cy="3880773"/>
          </a:xfrm>
        </p:spPr>
        <p:txBody>
          <a:bodyPr/>
          <a:lstStyle/>
          <a:p>
            <a:r>
              <a:rPr lang="cs-CZ" dirty="0"/>
              <a:t>300 tisíc uživatelů</a:t>
            </a:r>
          </a:p>
          <a:p>
            <a:r>
              <a:rPr lang="cs-CZ" dirty="0"/>
              <a:t>14 tisíc anime</a:t>
            </a:r>
          </a:p>
          <a:p>
            <a:r>
              <a:rPr lang="cs-CZ" dirty="0"/>
              <a:t>80 milionů záznamů v anime listech</a:t>
            </a:r>
          </a:p>
          <a:p>
            <a:r>
              <a:rPr lang="cs-CZ" dirty="0"/>
              <a:t>2 týdny těžení dat z </a:t>
            </a:r>
            <a:r>
              <a:rPr lang="cs-CZ" dirty="0" err="1"/>
              <a:t>MyAnimeListu</a:t>
            </a:r>
            <a:endParaRPr lang="cs-CZ" dirty="0"/>
          </a:p>
          <a:p>
            <a:r>
              <a:rPr lang="cs-CZ" dirty="0"/>
              <a:t>Dotěženo těsně před pádem </a:t>
            </a:r>
            <a:r>
              <a:rPr lang="cs-CZ" dirty="0" err="1"/>
              <a:t>MALu</a:t>
            </a:r>
            <a:endParaRPr lang="cs-CZ" dirty="0"/>
          </a:p>
          <a:p>
            <a:r>
              <a:rPr lang="cs-CZ" dirty="0"/>
              <a:t>5 GB v CSV, největší veřejný anime </a:t>
            </a:r>
            <a:r>
              <a:rPr lang="cs-CZ" dirty="0" err="1"/>
              <a:t>dataset</a:t>
            </a:r>
            <a:endParaRPr lang="cs-CZ" dirty="0"/>
          </a:p>
          <a:p>
            <a:r>
              <a:rPr lang="cs-CZ" dirty="0"/>
              <a:t>K dispozici: https://www.kaggle.com/azathoth42/myanimelist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259B181F-5D6B-47CD-92C4-C193AB31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31" y="4168053"/>
            <a:ext cx="10101261" cy="215911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AA315EFE-1FAF-4157-AE7B-53DCB351B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31" y="6316890"/>
            <a:ext cx="10101261" cy="5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766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599"/>
            <a:ext cx="2698912" cy="2722686"/>
          </a:xfrm>
        </p:spPr>
        <p:txBody>
          <a:bodyPr>
            <a:normAutofit fontScale="90000"/>
          </a:bodyPr>
          <a:lstStyle/>
          <a:p>
            <a:r>
              <a:rPr lang="cs-CZ" dirty="0"/>
              <a:t>Vzdálenosti prvků – NSD – průměr hodnocení nad 9</a:t>
            </a:r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962" y="-17803"/>
            <a:ext cx="7958038" cy="6875803"/>
          </a:xfrm>
        </p:spPr>
      </p:pic>
    </p:spTree>
    <p:extLst>
      <p:ext uri="{BB962C8B-B14F-4D97-AF65-F5344CB8AC3E}">
        <p14:creationId xmlns:p14="http://schemas.microsoft.com/office/powerpoint/2010/main" val="19297190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807256-3BE1-4086-B10E-246CFB92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8"/>
            <a:ext cx="3177489" cy="3245225"/>
          </a:xfrm>
        </p:spPr>
        <p:txBody>
          <a:bodyPr>
            <a:normAutofit/>
          </a:bodyPr>
          <a:lstStyle/>
          <a:p>
            <a:r>
              <a:rPr lang="cs-CZ" dirty="0"/>
              <a:t>Na základě něj hierarchické </a:t>
            </a:r>
            <a:r>
              <a:rPr lang="cs-CZ" dirty="0" err="1"/>
              <a:t>clusterování</a:t>
            </a:r>
            <a:endParaRPr lang="cs-CZ" dirty="0"/>
          </a:p>
        </p:txBody>
      </p:sp>
      <p:pic>
        <p:nvPicPr>
          <p:cNvPr id="5" name="Zástupný symbol pro obsah 4">
            <a:extLst>
              <a:ext uri="{FF2B5EF4-FFF2-40B4-BE49-F238E27FC236}">
                <a16:creationId xmlns:a16="http://schemas.microsoft.com/office/drawing/2014/main" id="{578F68B9-878A-4A18-9586-195572516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39" y="-8902"/>
            <a:ext cx="7719061" cy="6875803"/>
          </a:xfrm>
        </p:spPr>
      </p:pic>
    </p:spTree>
    <p:extLst>
      <p:ext uri="{BB962C8B-B14F-4D97-AF65-F5344CB8AC3E}">
        <p14:creationId xmlns:p14="http://schemas.microsoft.com/office/powerpoint/2010/main" val="22697003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506CCD1-4B90-47DE-ADFD-F241D595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Zástupný symbol pro obsah 8">
            <a:extLst>
              <a:ext uri="{FF2B5EF4-FFF2-40B4-BE49-F238E27FC236}">
                <a16:creationId xmlns:a16="http://schemas.microsoft.com/office/drawing/2014/main" id="{23BF3489-C4C5-4DC3-B0F2-1EAA4B3C1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928" y="-16289"/>
            <a:ext cx="10863072" cy="6874289"/>
          </a:xfrm>
        </p:spPr>
      </p:pic>
    </p:spTree>
    <p:extLst>
      <p:ext uri="{BB962C8B-B14F-4D97-AF65-F5344CB8AC3E}">
        <p14:creationId xmlns:p14="http://schemas.microsoft.com/office/powerpoint/2010/main" val="19874570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F43B2E-BA68-4C7F-A720-B9C7FAD6C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Děkuji za pozornost</a:t>
            </a:r>
          </a:p>
        </p:txBody>
      </p:sp>
      <p:pic>
        <p:nvPicPr>
          <p:cNvPr id="9" name="Zástupný symbol pro obsah 8">
            <a:extLst>
              <a:ext uri="{FF2B5EF4-FFF2-40B4-BE49-F238E27FC236}">
                <a16:creationId xmlns:a16="http://schemas.microsoft.com/office/drawing/2014/main" id="{8DC4B5FE-06BE-4027-8167-03E41B615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524" y="0"/>
            <a:ext cx="6969512" cy="6858000"/>
          </a:xfrm>
        </p:spPr>
      </p:pic>
    </p:spTree>
    <p:extLst>
      <p:ext uri="{BB962C8B-B14F-4D97-AF65-F5344CB8AC3E}">
        <p14:creationId xmlns:p14="http://schemas.microsoft.com/office/powerpoint/2010/main" val="33079818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D4F0ED-7224-44E6-B8C0-2496EC1E3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Časoprostor pro dotazy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0FBEFA-84D6-4B4E-A1DF-DDC0272B8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1678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Upozornění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10909" cy="4351338"/>
          </a:xfrm>
        </p:spPr>
        <p:txBody>
          <a:bodyPr/>
          <a:lstStyle/>
          <a:p>
            <a:r>
              <a:rPr lang="cs-CZ" dirty="0"/>
              <a:t>Všechna nasbíraná data budou použita na </a:t>
            </a:r>
            <a:r>
              <a:rPr lang="cs-CZ" dirty="0" err="1"/>
              <a:t>Trumpovu</a:t>
            </a:r>
            <a:r>
              <a:rPr lang="cs-CZ" dirty="0"/>
              <a:t> příští volební kampaň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F8F0CF7-5CC2-4E72-BF2E-2EF3A132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75" y="3276845"/>
            <a:ext cx="3985799" cy="330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63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B800E-C6D3-49B9-9E82-760E34F4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Zpracování dat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B173358-B4F8-43D4-AAB0-1C25A50D2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Jednodušší programování, skriptování</a:t>
            </a:r>
          </a:p>
          <a:p>
            <a:r>
              <a:rPr lang="cs-CZ" dirty="0"/>
              <a:t>Python – </a:t>
            </a:r>
            <a:r>
              <a:rPr lang="cs-CZ" dirty="0" err="1"/>
              <a:t>Pandas</a:t>
            </a:r>
            <a:r>
              <a:rPr lang="cs-CZ" dirty="0"/>
              <a:t>, </a:t>
            </a:r>
            <a:r>
              <a:rPr lang="cs-CZ" dirty="0" err="1"/>
              <a:t>Scipy</a:t>
            </a:r>
            <a:r>
              <a:rPr lang="cs-CZ" dirty="0"/>
              <a:t>, </a:t>
            </a:r>
            <a:r>
              <a:rPr lang="cs-CZ" dirty="0" err="1"/>
              <a:t>Matplotlib</a:t>
            </a:r>
            <a:r>
              <a:rPr lang="cs-CZ" dirty="0"/>
              <a:t>, </a:t>
            </a:r>
            <a:r>
              <a:rPr lang="cs-CZ" dirty="0" err="1"/>
              <a:t>Seaborn</a:t>
            </a:r>
            <a:r>
              <a:rPr lang="cs-CZ" dirty="0"/>
              <a:t>, </a:t>
            </a:r>
            <a:r>
              <a:rPr lang="cs-CZ" dirty="0" err="1"/>
              <a:t>Jupyter</a:t>
            </a:r>
            <a:r>
              <a:rPr lang="cs-CZ" dirty="0"/>
              <a:t>, </a:t>
            </a:r>
            <a:r>
              <a:rPr lang="cs-CZ" dirty="0" err="1"/>
              <a:t>Scikit-learn</a:t>
            </a:r>
            <a:r>
              <a:rPr lang="cs-CZ" dirty="0"/>
              <a:t>…</a:t>
            </a:r>
          </a:p>
          <a:p>
            <a:r>
              <a:rPr lang="cs-CZ" dirty="0" err="1"/>
              <a:t>Gephi</a:t>
            </a:r>
            <a:endParaRPr lang="cs-CZ" dirty="0"/>
          </a:p>
          <a:p>
            <a:r>
              <a:rPr lang="cs-CZ" dirty="0"/>
              <a:t>Zdrojové kódy na </a:t>
            </a:r>
            <a:r>
              <a:rPr lang="cs-CZ" dirty="0" err="1"/>
              <a:t>GitHubu</a:t>
            </a:r>
            <a:r>
              <a:rPr lang="cs-CZ" dirty="0"/>
              <a:t>: https://github.com/racinmat/mal-analysis</a:t>
            </a:r>
          </a:p>
          <a:p>
            <a:r>
              <a:rPr lang="cs-CZ" dirty="0"/>
              <a:t>Vše zdarma, open-source, lze zprovoznit kdekoli</a:t>
            </a:r>
          </a:p>
          <a:p>
            <a:pPr lvl="1"/>
            <a:r>
              <a:rPr lang="cs-CZ" dirty="0"/>
              <a:t>Připravte si minimálně 10 GB RAM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80977A4-03E5-4DEA-A010-C282988A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31" y="4590437"/>
            <a:ext cx="5691674" cy="22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50174"/>
      </p:ext>
    </p:extLst>
  </p:cSld>
  <p:clrMapOvr>
    <a:masterClrMapping/>
  </p:clrMapOvr>
</p:sld>
</file>

<file path=ppt/theme/theme1.xml><?xml version="1.0" encoding="utf-8"?>
<a:theme xmlns:a="http://schemas.openxmlformats.org/drawingml/2006/main" name="Fazeta">
  <a:themeElements>
    <a:clrScheme name="Faz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z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z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11035</TotalTime>
  <Words>1006</Words>
  <Application>Microsoft Office PowerPoint</Application>
  <PresentationFormat>Widescreen</PresentationFormat>
  <Paragraphs>174</Paragraphs>
  <Slides>74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Cambria Math</vt:lpstr>
      <vt:lpstr>Trebuchet MS</vt:lpstr>
      <vt:lpstr>Wingdings 3</vt:lpstr>
      <vt:lpstr>Fazeta</vt:lpstr>
      <vt:lpstr>MyAnimeList očima datového vědce</vt:lpstr>
      <vt:lpstr>Co nás čeká</vt:lpstr>
      <vt:lpstr>Sponzorství</vt:lpstr>
      <vt:lpstr>MyAnimeList</vt:lpstr>
      <vt:lpstr>Datová věda</vt:lpstr>
      <vt:lpstr>Znovu a formálněji</vt:lpstr>
      <vt:lpstr>Získávání dat, TODO: upravit pokud budou nová data</vt:lpstr>
      <vt:lpstr>Upozornění</vt:lpstr>
      <vt:lpstr>Zpracování dat</vt:lpstr>
      <vt:lpstr>Základní čištění dat TODO: upravit pokud budou nová data</vt:lpstr>
      <vt:lpstr>Špatná data, co jsou vlastně správná</vt:lpstr>
      <vt:lpstr>Vynášení odpadků</vt:lpstr>
      <vt:lpstr>Vynášení odpadků</vt:lpstr>
      <vt:lpstr>Vliv znamení na šanci, že budete otaku</vt:lpstr>
      <vt:lpstr>Vliv znamení na šanci, že budete otaku</vt:lpstr>
      <vt:lpstr>Kdo je na MyAnimeListu – pohlaví/gender</vt:lpstr>
      <vt:lpstr>Kdo je na MyAnimeListu – věk</vt:lpstr>
      <vt:lpstr>Kdy přišli otaku na MyAnimeList</vt:lpstr>
      <vt:lpstr>Anime na MALu</vt:lpstr>
      <vt:lpstr>Prvky</vt:lpstr>
      <vt:lpstr>Je anime pro děti?</vt:lpstr>
      <vt:lpstr>Rating a prvky</vt:lpstr>
      <vt:lpstr>Roční produkce - 1950</vt:lpstr>
      <vt:lpstr>Roční produkce – posledních 30 let</vt:lpstr>
      <vt:lpstr>Počet anime celkem – posledních 30 let</vt:lpstr>
      <vt:lpstr>Malý úvod do heatmap</vt:lpstr>
      <vt:lpstr>Vývoj prvků v čase</vt:lpstr>
      <vt:lpstr>Vývoj prvků v čase</vt:lpstr>
      <vt:lpstr>Originální anime a adaptace</vt:lpstr>
      <vt:lpstr>Adaptace – vývoj v čase</vt:lpstr>
      <vt:lpstr>Adaptace – vývoj v čase od roku 1998</vt:lpstr>
      <vt:lpstr>Adaptace – vývoj v čase od roku 1998</vt:lpstr>
      <vt:lpstr>Adaptace – vývoj v čase od roku 1998</vt:lpstr>
      <vt:lpstr>Studia</vt:lpstr>
      <vt:lpstr>Produkce jednotlivých studií</vt:lpstr>
      <vt:lpstr>Produkce jednotlivých studií</vt:lpstr>
      <vt:lpstr>Co studia adaptují</vt:lpstr>
      <vt:lpstr>Co studia adaptují</vt:lpstr>
      <vt:lpstr>Co studia adaptují</vt:lpstr>
      <vt:lpstr>Produkce jednotlivých studií - prvky</vt:lpstr>
      <vt:lpstr>Produkce jednotlivých studií - prvky</vt:lpstr>
      <vt:lpstr>Produkce jednotlivých studií - prvky</vt:lpstr>
      <vt:lpstr>Produkce jednotlivých studií - prvky</vt:lpstr>
      <vt:lpstr>Produkce jednotlivých studií - prvky</vt:lpstr>
      <vt:lpstr>Vzdálenosti</vt:lpstr>
      <vt:lpstr>Porovnání metrik při vyšším zastoupení 1 prvku</vt:lpstr>
      <vt:lpstr>Vzdálenosti studií – Jensen-Shannon</vt:lpstr>
      <vt:lpstr>Vzdálenosti studií – Manhattan</vt:lpstr>
      <vt:lpstr>Vzdálenosti studií – embedding do 3D</vt:lpstr>
      <vt:lpstr>Vzdálenosti studií – Jensen-Shannon – 2D</vt:lpstr>
      <vt:lpstr>Společné výskyty prvků</vt:lpstr>
      <vt:lpstr>Metrika pro množinová data</vt:lpstr>
      <vt:lpstr>PowerPoint Presentation</vt:lpstr>
      <vt:lpstr>Embedding do 3D</vt:lpstr>
      <vt:lpstr>PowerPoint Presentation</vt:lpstr>
      <vt:lpstr>Embedding do 2D a K-means clustering</vt:lpstr>
      <vt:lpstr>Hierarchické shlukování podle vzájemných vzdáleností</vt:lpstr>
      <vt:lpstr>Hodnocení anime</vt:lpstr>
      <vt:lpstr>Hodnocení anime – průměr podle uživatelů</vt:lpstr>
      <vt:lpstr>Zastoupení prvků ve shlédnutých podle věku</vt:lpstr>
      <vt:lpstr>Zastoupení prvků ve shlédnutých titulech podle věku</vt:lpstr>
      <vt:lpstr>PowerPoint Presentation</vt:lpstr>
      <vt:lpstr>To samé, ale podle pohlaví</vt:lpstr>
      <vt:lpstr>Nejinformativnější prvky</vt:lpstr>
      <vt:lpstr>Odhadování pohlaví</vt:lpstr>
      <vt:lpstr>A co vyšší přesnost?</vt:lpstr>
      <vt:lpstr>A co pro věk?</vt:lpstr>
      <vt:lpstr>Na co se celkově lidé dívají</vt:lpstr>
      <vt:lpstr>Na co se celkově lidé dívají vs. produkce</vt:lpstr>
      <vt:lpstr>Vzdálenosti prvků – NSD – průměr hodnocení nad 9</vt:lpstr>
      <vt:lpstr>Na základě něj hierarchické clusterování</vt:lpstr>
      <vt:lpstr>PowerPoint Presentation</vt:lpstr>
      <vt:lpstr>Děkuji za pozornost</vt:lpstr>
      <vt:lpstr>Časoprostor pro dotazy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MyAnimeList očima datového vědce</dc:title>
  <dc:creator>Azathoth Sumerian</dc:creator>
  <cp:lastModifiedBy>Azathoth Sumerian</cp:lastModifiedBy>
  <cp:revision>109</cp:revision>
  <dcterms:created xsi:type="dcterms:W3CDTF">2018-07-06T23:40:54Z</dcterms:created>
  <dcterms:modified xsi:type="dcterms:W3CDTF">2019-03-10T23:03:19Z</dcterms:modified>
</cp:coreProperties>
</file>